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9"/>
  </p:notesMasterIdLst>
  <p:handoutMasterIdLst>
    <p:handoutMasterId r:id="rId10"/>
  </p:handoutMasterIdLst>
  <p:sldIdLst>
    <p:sldId id="1526" r:id="rId2"/>
    <p:sldId id="1452" r:id="rId3"/>
    <p:sldId id="1453" r:id="rId4"/>
    <p:sldId id="1454" r:id="rId5"/>
    <p:sldId id="1455" r:id="rId6"/>
    <p:sldId id="1457" r:id="rId7"/>
    <p:sldId id="145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C6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3" autoAdjust="0"/>
    <p:restoredTop sz="77792" autoAdjust="0"/>
  </p:normalViewPr>
  <p:slideViewPr>
    <p:cSldViewPr snapToGrid="0">
      <p:cViewPr varScale="1">
        <p:scale>
          <a:sx n="93" d="100"/>
          <a:sy n="93" d="100"/>
        </p:scale>
        <p:origin x="1164" y="96"/>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4/22/2024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Angels are singing those songs, now.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We anticipate singing them as well.</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Song of Moses &amp; Song of the Lamb mentioned together, just like in Revelation. </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354212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2 places traditionally referred to as the “Song of Moses”</a:t>
            </a:r>
          </a:p>
          <a:p>
            <a:endParaRPr lang="en-US" sz="20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Song at the Sea</a:t>
            </a:r>
          </a:p>
          <a:p>
            <a:pPr marL="285750" indent="-285750">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Revelation reflects these characteristics of God.  </a:t>
            </a:r>
          </a:p>
          <a:p>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22238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Concepts of both chapters are reflected in Revelation as well.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Song of the Lamb</a:t>
            </a: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Could be the praise we have heard all through the book of Revelation.  </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Restates the characteristics of the Lamb of God listed in Revelation, especially chapter 5</a:t>
            </a:r>
          </a:p>
          <a:p>
            <a:pPr marL="171450" indent="-17145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1" dirty="0">
                <a:latin typeface="Arial" panose="020B0604020202020204" pitchFamily="34" charset="0"/>
                <a:cs typeface="Arial" panose="020B0604020202020204" pitchFamily="34" charset="0"/>
              </a:rPr>
              <a:t>Since Jesus Christ is the same yesterday, today, and forever, it stands to reason that the words spoken in the book of Revelation as praise to God the Father and God the Son would at least be a part of the Song of the Lamb.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latin typeface="Arial" panose="020B0604020202020204" pitchFamily="34" charset="0"/>
                <a:cs typeface="Arial" panose="020B0604020202020204" pitchFamily="34" charset="0"/>
              </a:rPr>
              <a:t>Or, is it a new song that we will learn in Heaven?  </a:t>
            </a:r>
          </a:p>
          <a:p>
            <a:pPr marL="0" indent="0">
              <a:buFont typeface="Arial" panose="020B0604020202020204" pitchFamily="34" charset="0"/>
              <a:buNone/>
            </a:pP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6</a:t>
            </a:fld>
            <a:endParaRPr lang="en-US"/>
          </a:p>
        </p:txBody>
      </p:sp>
    </p:spTree>
    <p:extLst>
      <p:ext uri="{BB962C8B-B14F-4D97-AF65-F5344CB8AC3E}">
        <p14:creationId xmlns:p14="http://schemas.microsoft.com/office/powerpoint/2010/main" val="30822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“Song of Moses” – song of deliverance</a:t>
            </a:r>
          </a:p>
          <a:p>
            <a:r>
              <a:rPr lang="en-US" b="1" dirty="0">
                <a:latin typeface="Arial" panose="020B0604020202020204" pitchFamily="34" charset="0"/>
                <a:cs typeface="Arial" panose="020B0604020202020204" pitchFamily="34" charset="0"/>
              </a:rPr>
              <a:t>“Song of Lamb” – one of praise and recognition of this holiness and judgment</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Much of conversations of Angels in the book of Revelation is a direct response to judgment against evil, most notably, the villain of Revelation.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What judgment?  We are told specifically in Chapter 16.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“vial” – GR word means a shallow or flat bowl.  Used 12x in Revelation.  KJV always translates that word as a “vial”.  NKJV and NAS translate the word as “bowl”.  </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KJV = “vial” or “small container”.  </a:t>
            </a:r>
          </a:p>
          <a:p>
            <a:endParaRPr lang="en-US"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Here we go . . . </a:t>
            </a:r>
            <a:r>
              <a:rPr lang="en-US" sz="2000" b="1" dirty="0">
                <a:solidFill>
                  <a:srgbClr val="001320"/>
                </a:solidFill>
                <a:effectLst/>
                <a:latin typeface="Arial" panose="020B0604020202020204" pitchFamily="34" charset="0"/>
                <a:cs typeface="Arial" panose="020B0604020202020204" pitchFamily="34" charset="0"/>
              </a:rPr>
              <a:t>God’s wrathful judgment is prepared</a:t>
            </a: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2514702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1844260" y="2638356"/>
            <a:ext cx="8503483"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Revelation  15</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8024DD9-D02F-5DCD-6E2E-90B05A61930E}"/>
              </a:ext>
            </a:extLst>
          </p:cNvPr>
          <p:cNvSpPr txBox="1"/>
          <p:nvPr/>
        </p:nvSpPr>
        <p:spPr>
          <a:xfrm>
            <a:off x="2911355" y="1131749"/>
            <a:ext cx="6287057" cy="4832092"/>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Characteristics of God</a:t>
            </a:r>
          </a:p>
          <a:p>
            <a:pPr marL="457200" indent="-457200">
              <a:buFont typeface="Wingdings" panose="05000000000000000000" pitchFamily="2" charset="2"/>
              <a:buChar char="ü"/>
            </a:pPr>
            <a:endParaRPr lang="en-US" sz="2800" b="1" dirty="0">
              <a:latin typeface="Arial" panose="020B0604020202020204" pitchFamily="34" charset="0"/>
              <a:cs typeface="Arial" panose="020B0604020202020204" pitchFamily="34" charset="0"/>
            </a:endParaRPr>
          </a:p>
          <a:p>
            <a:pPr marL="514350" indent="-514350">
              <a:buClr>
                <a:schemeClr val="tx1"/>
              </a:buClr>
              <a:buFont typeface="+mj-lt"/>
              <a:buAutoNum type="arabicPeriod"/>
            </a:pPr>
            <a:r>
              <a:rPr lang="en-US" sz="2800" b="1" dirty="0">
                <a:latin typeface="Arial" panose="020B0604020202020204" pitchFamily="34" charset="0"/>
                <a:cs typeface="Arial" panose="020B0604020202020204" pitchFamily="34" charset="0"/>
              </a:rPr>
              <a:t>Faithful saints will overcome evil</a:t>
            </a:r>
          </a:p>
          <a:p>
            <a:pPr marL="514350" indent="-514350">
              <a:buClr>
                <a:schemeClr val="tx1"/>
              </a:buClr>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Clr>
                <a:schemeClr val="tx1"/>
              </a:buClr>
              <a:buFont typeface="+mj-lt"/>
              <a:buAutoNum type="arabicPeriod"/>
            </a:pPr>
            <a:r>
              <a:rPr lang="en-US" sz="2800" b="1" dirty="0">
                <a:latin typeface="Arial" panose="020B0604020202020204" pitchFamily="34" charset="0"/>
                <a:cs typeface="Arial" panose="020B0604020202020204" pitchFamily="34" charset="0"/>
              </a:rPr>
              <a:t>God’s ways are just</a:t>
            </a:r>
          </a:p>
          <a:p>
            <a:pPr marL="514350" indent="-514350">
              <a:buClr>
                <a:schemeClr val="tx1"/>
              </a:buClr>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Clr>
                <a:schemeClr val="tx1"/>
              </a:buClr>
              <a:buFont typeface="+mj-lt"/>
              <a:buAutoNum type="arabicPeriod"/>
            </a:pPr>
            <a:r>
              <a:rPr lang="en-US" sz="2800" b="1" dirty="0">
                <a:latin typeface="Arial" panose="020B0604020202020204" pitchFamily="34" charset="0"/>
                <a:cs typeface="Arial" panose="020B0604020202020204" pitchFamily="34" charset="0"/>
              </a:rPr>
              <a:t>God’s ways are true</a:t>
            </a:r>
          </a:p>
          <a:p>
            <a:pPr marL="514350" indent="-514350">
              <a:buClr>
                <a:schemeClr val="tx1"/>
              </a:buClr>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Clr>
                <a:schemeClr val="tx1"/>
              </a:buClr>
              <a:buFont typeface="+mj-lt"/>
              <a:buAutoNum type="arabicPeriod"/>
            </a:pPr>
            <a:r>
              <a:rPr lang="en-US" sz="2800" b="1" dirty="0">
                <a:latin typeface="Arial" panose="020B0604020202020204" pitchFamily="34" charset="0"/>
                <a:cs typeface="Arial" panose="020B0604020202020204" pitchFamily="34" charset="0"/>
              </a:rPr>
              <a:t>Ultimately, evil will fear God</a:t>
            </a:r>
          </a:p>
          <a:p>
            <a:pPr marL="514350" indent="-514350">
              <a:buClr>
                <a:schemeClr val="tx1"/>
              </a:buClr>
              <a:buFont typeface="+mj-lt"/>
              <a:buAutoNum type="arabicPeriod"/>
            </a:pPr>
            <a:endParaRPr lang="en-US" sz="2800" b="1" dirty="0">
              <a:latin typeface="Arial" panose="020B0604020202020204" pitchFamily="34" charset="0"/>
              <a:cs typeface="Arial" panose="020B0604020202020204" pitchFamily="34" charset="0"/>
            </a:endParaRPr>
          </a:p>
          <a:p>
            <a:pPr marL="514350" indent="-514350">
              <a:buClr>
                <a:schemeClr val="tx1"/>
              </a:buClr>
              <a:buFont typeface="+mj-lt"/>
              <a:buAutoNum type="arabicPeriod"/>
            </a:pPr>
            <a:r>
              <a:rPr lang="en-US" sz="2800" b="1" dirty="0">
                <a:latin typeface="Arial" panose="020B0604020202020204" pitchFamily="34" charset="0"/>
                <a:cs typeface="Arial" panose="020B0604020202020204" pitchFamily="34" charset="0"/>
              </a:rPr>
              <a:t>Only God is holy</a:t>
            </a:r>
          </a:p>
        </p:txBody>
      </p:sp>
    </p:spTree>
    <p:extLst>
      <p:ext uri="{BB962C8B-B14F-4D97-AF65-F5344CB8AC3E}">
        <p14:creationId xmlns:p14="http://schemas.microsoft.com/office/powerpoint/2010/main" val="194894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15:2-3 - Song of Moses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9C9C9AD-4F48-9F3D-5810-F77AF6CDB319}"/>
              </a:ext>
            </a:extLst>
          </p:cNvPr>
          <p:cNvSpPr txBox="1"/>
          <p:nvPr/>
        </p:nvSpPr>
        <p:spPr>
          <a:xfrm>
            <a:off x="0" y="630768"/>
            <a:ext cx="12192000" cy="3539430"/>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2</a:t>
            </a:r>
            <a:r>
              <a:rPr lang="en-US" sz="2800" b="1" i="1" dirty="0">
                <a:latin typeface="Arial" panose="020B0604020202020204" pitchFamily="34" charset="0"/>
                <a:cs typeface="Arial" panose="020B0604020202020204" pitchFamily="34" charset="0"/>
              </a:rPr>
              <a:t> And I saw as it were a sea of glass mingled with fire: and </a:t>
            </a:r>
            <a:r>
              <a:rPr lang="en-US" sz="2800" b="1" i="1" dirty="0">
                <a:solidFill>
                  <a:srgbClr val="C00000"/>
                </a:solidFill>
                <a:latin typeface="Arial" panose="020B0604020202020204" pitchFamily="34" charset="0"/>
                <a:cs typeface="Arial" panose="020B0604020202020204" pitchFamily="34" charset="0"/>
              </a:rPr>
              <a:t>them that had gotten the victory over the beast</a:t>
            </a:r>
            <a:r>
              <a:rPr lang="en-US" sz="2800" b="1" i="1" dirty="0">
                <a:latin typeface="Arial" panose="020B0604020202020204" pitchFamily="34" charset="0"/>
                <a:cs typeface="Arial" panose="020B0604020202020204" pitchFamily="34" charset="0"/>
              </a:rPr>
              <a:t>, and over his image, and over his mark, and over the number of his name, stand on the sea of glass, having the harps of God.</a:t>
            </a:r>
          </a:p>
          <a:p>
            <a:pPr algn="just"/>
            <a:endParaRPr lang="en-US" sz="2800" b="1" i="1" dirty="0">
              <a:latin typeface="Arial" panose="020B0604020202020204" pitchFamily="34" charset="0"/>
              <a:cs typeface="Arial" panose="020B0604020202020204" pitchFamily="34" charset="0"/>
            </a:endParaRPr>
          </a:p>
          <a:p>
            <a:pPr algn="just"/>
            <a:r>
              <a:rPr lang="en-US" sz="2800" b="1" baseline="30000" dirty="0">
                <a:solidFill>
                  <a:srgbClr val="C00000"/>
                </a:solidFill>
                <a:latin typeface="Arial" panose="020B0604020202020204" pitchFamily="34" charset="0"/>
                <a:cs typeface="Arial" panose="020B0604020202020204" pitchFamily="34" charset="0"/>
              </a:rPr>
              <a:t>3</a:t>
            </a:r>
            <a:r>
              <a:rPr lang="en-US" sz="2800" b="1" i="1" dirty="0">
                <a:latin typeface="Arial" panose="020B0604020202020204" pitchFamily="34" charset="0"/>
                <a:cs typeface="Arial" panose="020B0604020202020204" pitchFamily="34" charset="0"/>
              </a:rPr>
              <a:t> And they sing the </a:t>
            </a:r>
            <a:r>
              <a:rPr lang="en-US" sz="2800" b="1" i="1" dirty="0">
                <a:solidFill>
                  <a:srgbClr val="C00000"/>
                </a:solidFill>
                <a:latin typeface="Arial" panose="020B0604020202020204" pitchFamily="34" charset="0"/>
                <a:cs typeface="Arial" panose="020B0604020202020204" pitchFamily="34" charset="0"/>
              </a:rPr>
              <a:t>song of Moses</a:t>
            </a:r>
            <a:r>
              <a:rPr lang="en-US" sz="2800" b="1" i="1" dirty="0">
                <a:latin typeface="Arial" panose="020B0604020202020204" pitchFamily="34" charset="0"/>
                <a:cs typeface="Arial" panose="020B0604020202020204" pitchFamily="34" charset="0"/>
              </a:rPr>
              <a:t> the servant of God, and the </a:t>
            </a:r>
            <a:r>
              <a:rPr lang="en-US" sz="2800" b="1" i="1" dirty="0">
                <a:solidFill>
                  <a:srgbClr val="C00000"/>
                </a:solidFill>
                <a:latin typeface="Arial" panose="020B0604020202020204" pitchFamily="34" charset="0"/>
                <a:cs typeface="Arial" panose="020B0604020202020204" pitchFamily="34" charset="0"/>
              </a:rPr>
              <a:t>song of the Lamb</a:t>
            </a:r>
            <a:r>
              <a:rPr lang="en-US" sz="2800" b="1" i="1" dirty="0">
                <a:latin typeface="Arial" panose="020B0604020202020204" pitchFamily="34" charset="0"/>
                <a:cs typeface="Arial" panose="020B0604020202020204" pitchFamily="34" charset="0"/>
              </a:rPr>
              <a:t>, saying, Great and marvelous are thy works, Lord God Almighty; just and true are thy ways, thou King of saints.</a:t>
            </a:r>
          </a:p>
        </p:txBody>
      </p:sp>
    </p:spTree>
    <p:extLst>
      <p:ext uri="{BB962C8B-B14F-4D97-AF65-F5344CB8AC3E}">
        <p14:creationId xmlns:p14="http://schemas.microsoft.com/office/powerpoint/2010/main" val="312854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15:3 - Song of Moses</a:t>
            </a:r>
          </a:p>
        </p:txBody>
      </p:sp>
      <p:pic>
        <p:nvPicPr>
          <p:cNvPr id="4" name="Picture 2">
            <a:extLst>
              <a:ext uri="{FF2B5EF4-FFF2-40B4-BE49-F238E27FC236}">
                <a16:creationId xmlns:a16="http://schemas.microsoft.com/office/drawing/2014/main" id="{06427FA6-7757-71E6-C50B-3C2DA81BA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109" y="531628"/>
            <a:ext cx="4357549" cy="6223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0DC7F10-7B19-42C2-1DC8-51EFBF76FB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285" t="47473" r="6439" b="5403"/>
          <a:stretch/>
        </p:blipFill>
        <p:spPr bwMode="auto">
          <a:xfrm>
            <a:off x="1987372" y="531628"/>
            <a:ext cx="8135023" cy="62235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8D76075-9A62-5B38-4294-2A9F19C2067B}"/>
              </a:ext>
            </a:extLst>
          </p:cNvPr>
          <p:cNvSpPr/>
          <p:nvPr/>
        </p:nvSpPr>
        <p:spPr>
          <a:xfrm flipV="1">
            <a:off x="6554336" y="3454401"/>
            <a:ext cx="3289300" cy="355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A65123-2C61-F13E-4886-565797A2AF43}"/>
              </a:ext>
            </a:extLst>
          </p:cNvPr>
          <p:cNvSpPr/>
          <p:nvPr/>
        </p:nvSpPr>
        <p:spPr>
          <a:xfrm flipV="1">
            <a:off x="2492541" y="5473701"/>
            <a:ext cx="713114" cy="355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30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  Song of Moses (1)</a:t>
            </a:r>
          </a:p>
        </p:txBody>
      </p:sp>
      <p:sp>
        <p:nvSpPr>
          <p:cNvPr id="4" name="TextBox 3">
            <a:extLst>
              <a:ext uri="{FF2B5EF4-FFF2-40B4-BE49-F238E27FC236}">
                <a16:creationId xmlns:a16="http://schemas.microsoft.com/office/drawing/2014/main" id="{EEFED742-D5F4-FB8D-CCB2-8732C47C88A9}"/>
              </a:ext>
            </a:extLst>
          </p:cNvPr>
          <p:cNvSpPr txBox="1"/>
          <p:nvPr/>
        </p:nvSpPr>
        <p:spPr>
          <a:xfrm>
            <a:off x="0" y="622955"/>
            <a:ext cx="12192000" cy="5386090"/>
          </a:xfrm>
          <a:prstGeom prst="rect">
            <a:avLst/>
          </a:prstGeom>
          <a:solidFill>
            <a:srgbClr val="FFFF00"/>
          </a:solidFill>
          <a:ln>
            <a:solidFill>
              <a:schemeClr val="tx1"/>
            </a:solidFill>
          </a:ln>
        </p:spPr>
        <p:txBody>
          <a:bodyPr wrap="square" rtlCol="0">
            <a:spAutoFit/>
          </a:bodyPr>
          <a:lstStyle/>
          <a:p>
            <a:pPr algn="ctr"/>
            <a:r>
              <a:rPr lang="en-US" sz="2400" b="1" i="1" u="sng" dirty="0">
                <a:effectLst/>
                <a:latin typeface="Arial" panose="020B0604020202020204" pitchFamily="34" charset="0"/>
                <a:cs typeface="Arial" panose="020B0604020202020204" pitchFamily="34" charset="0"/>
              </a:rPr>
              <a:t>Exodus 15</a:t>
            </a:r>
          </a:p>
          <a:p>
            <a:pPr algn="ctr"/>
            <a:endParaRPr lang="en-US" sz="2400" b="1" i="1" dirty="0">
              <a:solidFill>
                <a:srgbClr val="001320"/>
              </a:solidFill>
              <a:latin typeface="Arial" panose="020B0604020202020204" pitchFamily="34" charset="0"/>
              <a:cs typeface="Arial" panose="020B0604020202020204" pitchFamily="34" charset="0"/>
            </a:endParaRPr>
          </a:p>
          <a:p>
            <a:pPr algn="just"/>
            <a:r>
              <a:rPr lang="en-US" sz="2400" b="1" i="1" baseline="30000" dirty="0">
                <a:solidFill>
                  <a:srgbClr val="C00000"/>
                </a:solidFill>
                <a:latin typeface="Arial" panose="020B0604020202020204" pitchFamily="34" charset="0"/>
                <a:cs typeface="Arial" panose="020B0604020202020204" pitchFamily="34" charset="0"/>
              </a:rPr>
              <a:t>1</a:t>
            </a:r>
            <a:r>
              <a:rPr lang="en-US" sz="2400" b="1" i="1" dirty="0">
                <a:solidFill>
                  <a:srgbClr val="001320"/>
                </a:solidFill>
                <a:effectLst/>
                <a:latin typeface="Arial" panose="020B0604020202020204" pitchFamily="34" charset="0"/>
                <a:cs typeface="Arial" panose="020B0604020202020204" pitchFamily="34" charset="0"/>
              </a:rPr>
              <a:t> Then Moses and the Israelites sang this song to the LORD:  “I will sing to the LORD, for He is highly exalted.  The horse and rider He has thrown into the sea.  </a:t>
            </a:r>
          </a:p>
          <a:p>
            <a:pPr algn="just"/>
            <a:endParaRPr lang="en-US" sz="2400" b="1" i="1" dirty="0">
              <a:solidFill>
                <a:srgbClr val="001320"/>
              </a:solidFill>
              <a:effectLst/>
              <a:latin typeface="Arial" panose="020B0604020202020204" pitchFamily="34" charset="0"/>
              <a:cs typeface="Arial" panose="020B0604020202020204" pitchFamily="34" charset="0"/>
            </a:endParaRPr>
          </a:p>
          <a:p>
            <a:pPr algn="just"/>
            <a:r>
              <a:rPr lang="en-US" sz="2400" b="1" i="1" baseline="30000" dirty="0">
                <a:solidFill>
                  <a:srgbClr val="C00000"/>
                </a:solidFill>
                <a:latin typeface="Arial" panose="020B0604020202020204" pitchFamily="34" charset="0"/>
                <a:cs typeface="Arial" panose="020B0604020202020204" pitchFamily="34" charset="0"/>
              </a:rPr>
              <a:t>6</a:t>
            </a:r>
            <a:r>
              <a:rPr lang="en-US" sz="2400" b="1" i="1" baseline="30000" dirty="0">
                <a:solidFill>
                  <a:srgbClr val="C00000"/>
                </a:solidFill>
                <a:effectLst/>
                <a:latin typeface="Arial" panose="020B0604020202020204" pitchFamily="34" charset="0"/>
                <a:cs typeface="Arial" panose="020B0604020202020204" pitchFamily="34" charset="0"/>
              </a:rPr>
              <a:t> </a:t>
            </a:r>
            <a:r>
              <a:rPr lang="en-US" sz="2400" b="1" i="1" dirty="0">
                <a:solidFill>
                  <a:srgbClr val="001320"/>
                </a:solidFill>
                <a:latin typeface="Arial" panose="020B0604020202020204" pitchFamily="34" charset="0"/>
                <a:cs typeface="Arial" panose="020B0604020202020204" pitchFamily="34" charset="0"/>
              </a:rPr>
              <a:t>Your </a:t>
            </a:r>
            <a:r>
              <a:rPr lang="en-US" sz="2400" b="1" i="1" dirty="0">
                <a:solidFill>
                  <a:srgbClr val="001320"/>
                </a:solidFill>
                <a:effectLst/>
                <a:latin typeface="Arial" panose="020B0604020202020204" pitchFamily="34" charset="0"/>
                <a:cs typeface="Arial" panose="020B0604020202020204" pitchFamily="34" charset="0"/>
              </a:rPr>
              <a:t>right hand, O LORD, is majestic in power; Your right hand, O LORD, has shattered the enemy.</a:t>
            </a:r>
            <a:endParaRPr lang="en-US" sz="2400" b="1" i="1" u="none" strike="noStrike" dirty="0">
              <a:solidFill>
                <a:srgbClr val="008AE6"/>
              </a:solidFill>
              <a:effectLst/>
              <a:latin typeface="Arial" panose="020B0604020202020204" pitchFamily="34" charset="0"/>
              <a:cs typeface="Arial" panose="020B0604020202020204" pitchFamily="34" charset="0"/>
            </a:endParaRPr>
          </a:p>
          <a:p>
            <a:pPr algn="just"/>
            <a:endParaRPr lang="en-US" sz="2400" b="1" i="1" baseline="30000" dirty="0">
              <a:solidFill>
                <a:srgbClr val="C00000"/>
              </a:solidFill>
              <a:effectLst/>
              <a:latin typeface="Arial" panose="020B0604020202020204" pitchFamily="34" charset="0"/>
              <a:cs typeface="Arial" panose="020B0604020202020204" pitchFamily="34" charset="0"/>
            </a:endParaRPr>
          </a:p>
          <a:p>
            <a:pPr algn="just"/>
            <a:r>
              <a:rPr lang="en-US" sz="2400" b="1" i="1" baseline="30000" dirty="0">
                <a:solidFill>
                  <a:srgbClr val="C00000"/>
                </a:solidFill>
                <a:effectLst/>
                <a:latin typeface="Arial" panose="020B0604020202020204" pitchFamily="34" charset="0"/>
                <a:cs typeface="Arial" panose="020B0604020202020204" pitchFamily="34" charset="0"/>
              </a:rPr>
              <a:t>11 </a:t>
            </a:r>
            <a:r>
              <a:rPr lang="en-US" sz="2400" b="1" i="1" dirty="0">
                <a:solidFill>
                  <a:srgbClr val="001320"/>
                </a:solidFill>
                <a:effectLst/>
                <a:latin typeface="Arial" panose="020B0604020202020204" pitchFamily="34" charset="0"/>
                <a:cs typeface="Arial" panose="020B0604020202020204" pitchFamily="34" charset="0"/>
              </a:rPr>
              <a:t>Who among the gods is like You, O LORD?  Who is like You—majestic in holiness, revered with praises, performing wonders?</a:t>
            </a:r>
            <a:endParaRPr lang="en-US" sz="2400" b="1" i="1" dirty="0">
              <a:latin typeface="Arial" panose="020B0604020202020204" pitchFamily="34" charset="0"/>
              <a:cs typeface="Arial" panose="020B0604020202020204" pitchFamily="34" charset="0"/>
            </a:endParaRPr>
          </a:p>
          <a:p>
            <a:pPr algn="just"/>
            <a:endParaRPr lang="en-US" sz="2400" b="1" i="1" baseline="30000" dirty="0">
              <a:solidFill>
                <a:srgbClr val="C00000"/>
              </a:solidFill>
              <a:effectLst/>
              <a:latin typeface="Arial" panose="020B0604020202020204" pitchFamily="34" charset="0"/>
              <a:cs typeface="Arial" panose="020B0604020202020204" pitchFamily="34" charset="0"/>
            </a:endParaRPr>
          </a:p>
          <a:p>
            <a:pPr algn="just"/>
            <a:r>
              <a:rPr lang="en-US" sz="2400" b="1" i="1" baseline="30000" dirty="0">
                <a:solidFill>
                  <a:srgbClr val="C00000"/>
                </a:solidFill>
                <a:effectLst/>
                <a:latin typeface="Arial" panose="020B0604020202020204" pitchFamily="34" charset="0"/>
                <a:cs typeface="Arial" panose="020B0604020202020204" pitchFamily="34" charset="0"/>
              </a:rPr>
              <a:t>13 </a:t>
            </a:r>
            <a:r>
              <a:rPr lang="en-US" sz="2400" b="1" i="1" dirty="0">
                <a:solidFill>
                  <a:srgbClr val="001320"/>
                </a:solidFill>
                <a:effectLst/>
                <a:latin typeface="Arial" panose="020B0604020202020204" pitchFamily="34" charset="0"/>
                <a:cs typeface="Arial" panose="020B0604020202020204" pitchFamily="34" charset="0"/>
              </a:rPr>
              <a:t>With loving devotion You will lead the people You have redeemed; with Your strength You will guide them to Your holy dwelling.</a:t>
            </a:r>
          </a:p>
          <a:p>
            <a:pPr algn="just"/>
            <a:endParaRPr lang="en-US" sz="2400" b="1" i="1" baseline="30000" dirty="0">
              <a:solidFill>
                <a:srgbClr val="C00000"/>
              </a:solidFill>
              <a:effectLst/>
              <a:latin typeface="Arial" panose="020B0604020202020204" pitchFamily="34" charset="0"/>
              <a:cs typeface="Arial" panose="020B0604020202020204" pitchFamily="34" charset="0"/>
            </a:endParaRPr>
          </a:p>
          <a:p>
            <a:pPr algn="just"/>
            <a:r>
              <a:rPr lang="en-US" sz="2400" b="1" i="1" baseline="30000" dirty="0">
                <a:solidFill>
                  <a:srgbClr val="C00000"/>
                </a:solidFill>
                <a:effectLst/>
                <a:latin typeface="Arial" panose="020B0604020202020204" pitchFamily="34" charset="0"/>
                <a:cs typeface="Arial" panose="020B0604020202020204" pitchFamily="34" charset="0"/>
              </a:rPr>
              <a:t>18 </a:t>
            </a:r>
            <a:r>
              <a:rPr lang="en-US" sz="2400" b="1" i="1" dirty="0">
                <a:solidFill>
                  <a:srgbClr val="001320"/>
                </a:solidFill>
                <a:effectLst/>
                <a:latin typeface="Arial" panose="020B0604020202020204" pitchFamily="34" charset="0"/>
                <a:cs typeface="Arial" panose="020B0604020202020204" pitchFamily="34" charset="0"/>
              </a:rPr>
              <a:t>The LORD will reign forever and ever!”</a:t>
            </a:r>
          </a:p>
        </p:txBody>
      </p:sp>
    </p:spTree>
    <p:extLst>
      <p:ext uri="{BB962C8B-B14F-4D97-AF65-F5344CB8AC3E}">
        <p14:creationId xmlns:p14="http://schemas.microsoft.com/office/powerpoint/2010/main" val="9644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  Song of Moses (2)</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9E9B46-36B2-60BB-B16F-45AB649DC4CE}"/>
              </a:ext>
            </a:extLst>
          </p:cNvPr>
          <p:cNvSpPr txBox="1"/>
          <p:nvPr/>
        </p:nvSpPr>
        <p:spPr>
          <a:xfrm>
            <a:off x="0" y="624727"/>
            <a:ext cx="12192000" cy="4975721"/>
          </a:xfrm>
          <a:prstGeom prst="rect">
            <a:avLst/>
          </a:prstGeom>
          <a:solidFill>
            <a:srgbClr val="FFFF00"/>
          </a:solidFill>
          <a:ln>
            <a:solidFill>
              <a:schemeClr val="tx1"/>
            </a:solidFill>
          </a:ln>
        </p:spPr>
        <p:txBody>
          <a:bodyPr wrap="square" rtlCol="0">
            <a:spAutoFit/>
          </a:bodyPr>
          <a:lstStyle/>
          <a:p>
            <a:pPr algn="ctr"/>
            <a:r>
              <a:rPr lang="en-US" sz="2800" b="1" i="1" u="sng" dirty="0">
                <a:effectLst/>
                <a:latin typeface="Arial" panose="020B0604020202020204" pitchFamily="34" charset="0"/>
                <a:cs typeface="Arial" panose="020B0604020202020204" pitchFamily="34" charset="0"/>
              </a:rPr>
              <a:t>Deuteronomy 32</a:t>
            </a:r>
            <a:endParaRPr lang="en-US" sz="2800" b="1" i="1" dirty="0">
              <a:latin typeface="Arial" panose="020B0604020202020204" pitchFamily="34" charset="0"/>
              <a:cs typeface="Arial" panose="020B0604020202020204" pitchFamily="34" charset="0"/>
            </a:endParaRPr>
          </a:p>
          <a:p>
            <a:pPr algn="ctr"/>
            <a:r>
              <a:rPr lang="en-US" sz="2800" b="1" i="1" dirty="0">
                <a:effectLst/>
                <a:latin typeface="Arial" panose="020B0604020202020204" pitchFamily="34" charset="0"/>
                <a:cs typeface="Arial" panose="020B0604020202020204" pitchFamily="34" charset="0"/>
              </a:rPr>
              <a:t>(God redeems and judges)</a:t>
            </a:r>
          </a:p>
          <a:p>
            <a:pPr algn="just"/>
            <a:endParaRPr lang="en-US" sz="2800" b="1" i="1" dirty="0">
              <a:solidFill>
                <a:srgbClr val="001320"/>
              </a:solidFill>
              <a:latin typeface="Arial" panose="020B0604020202020204" pitchFamily="34" charset="0"/>
              <a:cs typeface="Arial" panose="020B0604020202020204" pitchFamily="34" charset="0"/>
            </a:endParaRPr>
          </a:p>
          <a:p>
            <a:pPr algn="just"/>
            <a:r>
              <a:rPr lang="en-US" sz="2800" b="1" i="1" baseline="30000" dirty="0">
                <a:solidFill>
                  <a:srgbClr val="C00000"/>
                </a:solidFill>
                <a:latin typeface="Arial" panose="020B0604020202020204" pitchFamily="34" charset="0"/>
                <a:cs typeface="Arial" panose="020B0604020202020204" pitchFamily="34" charset="0"/>
              </a:rPr>
              <a:t>45</a:t>
            </a:r>
            <a:r>
              <a:rPr lang="en-US" sz="2800" b="1" i="1" baseline="30000" dirty="0">
                <a:solidFill>
                  <a:srgbClr val="C00000"/>
                </a:solidFill>
                <a:effectLst/>
                <a:latin typeface="Arial" panose="020B0604020202020204" pitchFamily="34" charset="0"/>
                <a:cs typeface="Arial" panose="020B0604020202020204" pitchFamily="34" charset="0"/>
              </a:rPr>
              <a:t>  </a:t>
            </a:r>
            <a:r>
              <a:rPr lang="en-US" sz="2800" b="1" i="1" dirty="0">
                <a:solidFill>
                  <a:srgbClr val="001320"/>
                </a:solidFill>
                <a:effectLst/>
                <a:latin typeface="Arial" panose="020B0604020202020204" pitchFamily="34" charset="0"/>
                <a:cs typeface="Arial" panose="020B0604020202020204" pitchFamily="34" charset="0"/>
              </a:rPr>
              <a:t>When Moses had finished reciting all these words to all Israel, </a:t>
            </a:r>
            <a:r>
              <a:rPr lang="en-US" sz="2800" b="1" i="1" baseline="30000" dirty="0">
                <a:solidFill>
                  <a:srgbClr val="C00000"/>
                </a:solidFill>
                <a:latin typeface="Arial" panose="020B0604020202020204" pitchFamily="34" charset="0"/>
                <a:cs typeface="Arial" panose="020B0604020202020204" pitchFamily="34" charset="0"/>
              </a:rPr>
              <a:t> </a:t>
            </a:r>
          </a:p>
          <a:p>
            <a:pPr algn="just"/>
            <a:endParaRPr lang="en-US" sz="2800" b="1" i="1" baseline="30000" dirty="0">
              <a:solidFill>
                <a:srgbClr val="C00000"/>
              </a:solidFill>
              <a:latin typeface="Arial" panose="020B0604020202020204" pitchFamily="34" charset="0"/>
              <a:cs typeface="Arial" panose="020B0604020202020204" pitchFamily="34" charset="0"/>
            </a:endParaRPr>
          </a:p>
          <a:p>
            <a:pPr algn="just"/>
            <a:r>
              <a:rPr lang="en-US" sz="2800" b="1" i="1" baseline="30000" dirty="0">
                <a:solidFill>
                  <a:srgbClr val="C00000"/>
                </a:solidFill>
                <a:latin typeface="Arial" panose="020B0604020202020204" pitchFamily="34" charset="0"/>
                <a:cs typeface="Arial" panose="020B0604020202020204" pitchFamily="34" charset="0"/>
              </a:rPr>
              <a:t>46</a:t>
            </a:r>
            <a:r>
              <a:rPr lang="en-US" sz="2800" b="1" i="1" baseline="30000" dirty="0">
                <a:solidFill>
                  <a:srgbClr val="C00000"/>
                </a:solidFill>
                <a:effectLst/>
                <a:latin typeface="Arial" panose="020B0604020202020204" pitchFamily="34" charset="0"/>
                <a:cs typeface="Arial" panose="020B0604020202020204" pitchFamily="34" charset="0"/>
              </a:rPr>
              <a:t>  </a:t>
            </a:r>
            <a:r>
              <a:rPr lang="en-US" sz="2800" b="1" i="1" dirty="0">
                <a:solidFill>
                  <a:srgbClr val="001320"/>
                </a:solidFill>
                <a:effectLst/>
                <a:latin typeface="Arial" panose="020B0604020202020204" pitchFamily="34" charset="0"/>
                <a:cs typeface="Arial" panose="020B0604020202020204" pitchFamily="34" charset="0"/>
              </a:rPr>
              <a:t>he said to them, “Take to heart all these words I testify among you today, so that you may command your children to carefully follow all the words of this law. </a:t>
            </a:r>
            <a:r>
              <a:rPr lang="en-US" sz="2800" b="1" i="1" baseline="30000" dirty="0">
                <a:solidFill>
                  <a:srgbClr val="C00000"/>
                </a:solidFill>
                <a:latin typeface="Arial" panose="020B0604020202020204" pitchFamily="34" charset="0"/>
                <a:cs typeface="Arial" panose="020B0604020202020204" pitchFamily="34" charset="0"/>
              </a:rPr>
              <a:t> </a:t>
            </a:r>
          </a:p>
          <a:p>
            <a:pPr algn="just"/>
            <a:endParaRPr lang="en-US" sz="2800" b="1" i="1" baseline="30000" dirty="0">
              <a:solidFill>
                <a:srgbClr val="C00000"/>
              </a:solidFill>
              <a:latin typeface="Arial" panose="020B0604020202020204" pitchFamily="34" charset="0"/>
              <a:cs typeface="Arial" panose="020B0604020202020204" pitchFamily="34" charset="0"/>
            </a:endParaRPr>
          </a:p>
          <a:p>
            <a:pPr algn="just"/>
            <a:r>
              <a:rPr lang="en-US" sz="2800" b="1" i="1" baseline="30000" dirty="0">
                <a:solidFill>
                  <a:srgbClr val="C00000"/>
                </a:solidFill>
                <a:latin typeface="Arial" panose="020B0604020202020204" pitchFamily="34" charset="0"/>
                <a:cs typeface="Arial" panose="020B0604020202020204" pitchFamily="34" charset="0"/>
              </a:rPr>
              <a:t>47</a:t>
            </a:r>
            <a:r>
              <a:rPr lang="en-US" sz="2800" b="1" i="1" baseline="30000" dirty="0">
                <a:solidFill>
                  <a:srgbClr val="C00000"/>
                </a:solidFill>
                <a:effectLst/>
                <a:latin typeface="Arial" panose="020B0604020202020204" pitchFamily="34" charset="0"/>
                <a:cs typeface="Arial" panose="020B0604020202020204" pitchFamily="34" charset="0"/>
              </a:rPr>
              <a:t>  </a:t>
            </a:r>
            <a:r>
              <a:rPr lang="en-US" sz="2800" b="1" i="1" dirty="0">
                <a:solidFill>
                  <a:srgbClr val="001320"/>
                </a:solidFill>
                <a:effectLst/>
                <a:latin typeface="Arial" panose="020B0604020202020204" pitchFamily="34" charset="0"/>
                <a:cs typeface="Arial" panose="020B0604020202020204" pitchFamily="34" charset="0"/>
              </a:rPr>
              <a:t>For they are not idle words to you, because they are your life, and by them you will live long in the land that you are crossing the Jordan to possess.”</a:t>
            </a:r>
          </a:p>
        </p:txBody>
      </p:sp>
    </p:spTree>
    <p:extLst>
      <p:ext uri="{BB962C8B-B14F-4D97-AF65-F5344CB8AC3E}">
        <p14:creationId xmlns:p14="http://schemas.microsoft.com/office/powerpoint/2010/main" val="55878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15:  Song of the Lamb</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2F33BD3-B2B3-A11B-B084-7E94764EF65C}"/>
              </a:ext>
            </a:extLst>
          </p:cNvPr>
          <p:cNvSpPr txBox="1"/>
          <p:nvPr/>
        </p:nvSpPr>
        <p:spPr>
          <a:xfrm>
            <a:off x="0" y="621905"/>
            <a:ext cx="12198946" cy="2677656"/>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3</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they sing the song of Moses the servant of God, and the song of the Lamb, saying, </a:t>
            </a:r>
            <a:r>
              <a:rPr lang="en-US" sz="2800" b="1" i="1" dirty="0">
                <a:solidFill>
                  <a:srgbClr val="C00000"/>
                </a:solidFill>
                <a:latin typeface="Arial" panose="020B0604020202020204" pitchFamily="34" charset="0"/>
                <a:cs typeface="Arial" panose="020B0604020202020204" pitchFamily="34" charset="0"/>
              </a:rPr>
              <a:t>Great and marvelous </a:t>
            </a:r>
            <a:r>
              <a:rPr lang="en-US" sz="2800" b="1" i="1" dirty="0">
                <a:latin typeface="Arial" panose="020B0604020202020204" pitchFamily="34" charset="0"/>
                <a:cs typeface="Arial" panose="020B0604020202020204" pitchFamily="34" charset="0"/>
              </a:rPr>
              <a:t>are thy works, Lord God Almighty; </a:t>
            </a:r>
            <a:r>
              <a:rPr lang="en-US" sz="2800" b="1" i="1" dirty="0">
                <a:solidFill>
                  <a:srgbClr val="C00000"/>
                </a:solidFill>
                <a:latin typeface="Arial" panose="020B0604020202020204" pitchFamily="34" charset="0"/>
                <a:cs typeface="Arial" panose="020B0604020202020204" pitchFamily="34" charset="0"/>
              </a:rPr>
              <a:t>just</a:t>
            </a:r>
            <a:r>
              <a:rPr lang="en-US" sz="2800" b="1" i="1" dirty="0">
                <a:latin typeface="Arial" panose="020B0604020202020204" pitchFamily="34" charset="0"/>
                <a:cs typeface="Arial" panose="020B0604020202020204" pitchFamily="34" charset="0"/>
              </a:rPr>
              <a:t> and </a:t>
            </a:r>
            <a:r>
              <a:rPr lang="en-US" sz="2800" b="1" i="1" dirty="0">
                <a:solidFill>
                  <a:srgbClr val="C00000"/>
                </a:solidFill>
                <a:latin typeface="Arial" panose="020B0604020202020204" pitchFamily="34" charset="0"/>
                <a:cs typeface="Arial" panose="020B0604020202020204" pitchFamily="34" charset="0"/>
              </a:rPr>
              <a:t>true</a:t>
            </a:r>
            <a:r>
              <a:rPr lang="en-US" sz="2800" b="1" i="1" dirty="0">
                <a:latin typeface="Arial" panose="020B0604020202020204" pitchFamily="34" charset="0"/>
                <a:cs typeface="Arial" panose="020B0604020202020204" pitchFamily="34" charset="0"/>
              </a:rPr>
              <a:t> are thy ways, thou King of saints.</a:t>
            </a:r>
          </a:p>
          <a:p>
            <a:pPr algn="just"/>
            <a:r>
              <a:rPr lang="en-US" sz="2800" b="1" baseline="30000" dirty="0">
                <a:solidFill>
                  <a:srgbClr val="C00000"/>
                </a:solidFill>
                <a:latin typeface="Arial" panose="020B0604020202020204" pitchFamily="34" charset="0"/>
                <a:cs typeface="Arial" panose="020B0604020202020204" pitchFamily="34" charset="0"/>
              </a:rPr>
              <a:t>4</a:t>
            </a:r>
            <a:r>
              <a:rPr lang="en-US" sz="2800" b="1" dirty="0">
                <a:latin typeface="Arial" panose="020B0604020202020204" pitchFamily="34" charset="0"/>
                <a:cs typeface="Arial" panose="020B0604020202020204" pitchFamily="34" charset="0"/>
              </a:rPr>
              <a:t> </a:t>
            </a:r>
            <a:r>
              <a:rPr lang="en-US" sz="2800" b="1" i="1" dirty="0">
                <a:solidFill>
                  <a:srgbClr val="C00000"/>
                </a:solidFill>
                <a:latin typeface="Arial" panose="020B0604020202020204" pitchFamily="34" charset="0"/>
                <a:cs typeface="Arial" panose="020B0604020202020204" pitchFamily="34" charset="0"/>
              </a:rPr>
              <a:t>Who shall not fear thee</a:t>
            </a:r>
            <a:r>
              <a:rPr lang="en-US" sz="2800" b="1" i="1" dirty="0">
                <a:latin typeface="Arial" panose="020B0604020202020204" pitchFamily="34" charset="0"/>
                <a:cs typeface="Arial" panose="020B0604020202020204" pitchFamily="34" charset="0"/>
              </a:rPr>
              <a:t>, O Lord, and glorify thy name? for </a:t>
            </a:r>
            <a:r>
              <a:rPr lang="en-US" sz="2800" b="1" i="1" dirty="0">
                <a:solidFill>
                  <a:srgbClr val="C00000"/>
                </a:solidFill>
                <a:latin typeface="Arial" panose="020B0604020202020204" pitchFamily="34" charset="0"/>
                <a:cs typeface="Arial" panose="020B0604020202020204" pitchFamily="34" charset="0"/>
              </a:rPr>
              <a:t>thou only are holy</a:t>
            </a:r>
            <a:r>
              <a:rPr lang="en-US" sz="2800" b="1" i="1" dirty="0">
                <a:latin typeface="Arial" panose="020B0604020202020204" pitchFamily="34" charset="0"/>
                <a:cs typeface="Arial" panose="020B0604020202020204" pitchFamily="34" charset="0"/>
              </a:rPr>
              <a:t>: for all nations shall come and </a:t>
            </a:r>
            <a:r>
              <a:rPr lang="en-US" sz="2800" b="1" i="1" dirty="0">
                <a:solidFill>
                  <a:srgbClr val="C00000"/>
                </a:solidFill>
                <a:latin typeface="Arial" panose="020B0604020202020204" pitchFamily="34" charset="0"/>
                <a:cs typeface="Arial" panose="020B0604020202020204" pitchFamily="34" charset="0"/>
              </a:rPr>
              <a:t>worship before thee</a:t>
            </a:r>
            <a:r>
              <a:rPr lang="en-US" sz="2800" b="1" i="1" dirty="0">
                <a:latin typeface="Arial" panose="020B0604020202020204" pitchFamily="34" charset="0"/>
                <a:cs typeface="Arial" panose="020B0604020202020204" pitchFamily="34" charset="0"/>
              </a:rPr>
              <a:t>; for thy judgments are made manifest.</a:t>
            </a:r>
          </a:p>
        </p:txBody>
      </p:sp>
      <p:sp>
        <p:nvSpPr>
          <p:cNvPr id="5" name="TextBox 4">
            <a:extLst>
              <a:ext uri="{FF2B5EF4-FFF2-40B4-BE49-F238E27FC236}">
                <a16:creationId xmlns:a16="http://schemas.microsoft.com/office/drawing/2014/main" id="{2800C7FE-D72D-DECB-D5F9-5FB4C3DF7980}"/>
              </a:ext>
            </a:extLst>
          </p:cNvPr>
          <p:cNvSpPr txBox="1"/>
          <p:nvPr/>
        </p:nvSpPr>
        <p:spPr>
          <a:xfrm>
            <a:off x="0" y="3431669"/>
            <a:ext cx="12198945" cy="2246769"/>
          </a:xfrm>
          <a:prstGeom prst="rect">
            <a:avLst/>
          </a:prstGeom>
          <a:noFill/>
        </p:spPr>
        <p:txBody>
          <a:bodyPr wrap="square">
            <a:spAutoFit/>
          </a:bodyPr>
          <a:lstStyle/>
          <a:p>
            <a:pPr algn="ctr"/>
            <a:r>
              <a:rPr lang="en-US" sz="2800" b="1" dirty="0">
                <a:solidFill>
                  <a:srgbClr val="001320"/>
                </a:solidFill>
                <a:latin typeface="Arial" panose="020B0604020202020204" pitchFamily="34" charset="0"/>
                <a:cs typeface="Arial" panose="020B0604020202020204" pitchFamily="34" charset="0"/>
              </a:rPr>
              <a:t>What is the specific purpose of this judgment?</a:t>
            </a:r>
          </a:p>
          <a:p>
            <a:pPr algn="ctr"/>
            <a:endParaRPr lang="en-US" sz="2800" b="1" dirty="0">
              <a:solidFill>
                <a:srgbClr val="001320"/>
              </a:solidFill>
              <a:latin typeface="Arial" panose="020B0604020202020204" pitchFamily="34" charset="0"/>
              <a:cs typeface="Arial" panose="020B0604020202020204" pitchFamily="34" charset="0"/>
            </a:endParaRPr>
          </a:p>
          <a:p>
            <a:pPr algn="ctr"/>
            <a:r>
              <a:rPr lang="en-US" sz="2800" b="1" dirty="0">
                <a:solidFill>
                  <a:srgbClr val="001320"/>
                </a:solidFill>
                <a:latin typeface="Arial" panose="020B0604020202020204" pitchFamily="34" charset="0"/>
                <a:cs typeface="Arial" panose="020B0604020202020204" pitchFamily="34" charset="0"/>
              </a:rPr>
              <a:t>Judgment against evil which occurs in chapter 16 . . .</a:t>
            </a:r>
          </a:p>
          <a:p>
            <a:pPr algn="ctr"/>
            <a:endParaRPr lang="en-US" sz="2800" b="1" dirty="0">
              <a:solidFill>
                <a:srgbClr val="001320"/>
              </a:solidFill>
              <a:latin typeface="Arial" panose="020B0604020202020204" pitchFamily="34" charset="0"/>
              <a:cs typeface="Arial" panose="020B0604020202020204" pitchFamily="34" charset="0"/>
            </a:endParaRPr>
          </a:p>
          <a:p>
            <a:pPr algn="ctr"/>
            <a:r>
              <a:rPr lang="en-US" sz="2800" b="1" dirty="0">
                <a:solidFill>
                  <a:srgbClr val="001320"/>
                </a:solidFill>
                <a:latin typeface="Arial" panose="020B0604020202020204" pitchFamily="34" charset="0"/>
                <a:cs typeface="Arial" panose="020B0604020202020204" pitchFamily="34" charset="0"/>
              </a:rPr>
              <a:t>. . . beginning with . . .</a:t>
            </a:r>
          </a:p>
        </p:txBody>
      </p:sp>
      <p:sp>
        <p:nvSpPr>
          <p:cNvPr id="6" name="TextBox 5">
            <a:extLst>
              <a:ext uri="{FF2B5EF4-FFF2-40B4-BE49-F238E27FC236}">
                <a16:creationId xmlns:a16="http://schemas.microsoft.com/office/drawing/2014/main" id="{90BE2A11-BDCB-C683-4C37-FAF5E405C618}"/>
              </a:ext>
            </a:extLst>
          </p:cNvPr>
          <p:cNvSpPr txBox="1"/>
          <p:nvPr/>
        </p:nvSpPr>
        <p:spPr>
          <a:xfrm>
            <a:off x="0" y="5810547"/>
            <a:ext cx="12198945" cy="954107"/>
          </a:xfrm>
          <a:prstGeom prst="rect">
            <a:avLst/>
          </a:prstGeom>
          <a:solidFill>
            <a:srgbClr val="FFFF00"/>
          </a:solidFill>
          <a:ln>
            <a:solidFill>
              <a:schemeClr val="tx1"/>
            </a:solidFill>
          </a:ln>
        </p:spPr>
        <p:txBody>
          <a:bodyPr wrap="square">
            <a:spAutoFit/>
          </a:bodyPr>
          <a:lstStyle/>
          <a:p>
            <a:pPr algn="just"/>
            <a:r>
              <a:rPr lang="en-US" sz="2800" b="1" baseline="30000" dirty="0">
                <a:solidFill>
                  <a:srgbClr val="C00000"/>
                </a:solidFill>
                <a:latin typeface="Arial" panose="020B0604020202020204" pitchFamily="34" charset="0"/>
                <a:cs typeface="Arial" panose="020B0604020202020204" pitchFamily="34" charset="0"/>
              </a:rPr>
              <a:t>7</a:t>
            </a:r>
            <a:r>
              <a:rPr lang="en-US" sz="2800" b="1"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one of the four beasts gave unto the seven angels seven golden </a:t>
            </a:r>
            <a:r>
              <a:rPr lang="en-US" sz="2800" b="1" i="1" dirty="0">
                <a:solidFill>
                  <a:srgbClr val="C00000"/>
                </a:solidFill>
                <a:latin typeface="Arial" panose="020B0604020202020204" pitchFamily="34" charset="0"/>
                <a:cs typeface="Arial" panose="020B0604020202020204" pitchFamily="34" charset="0"/>
              </a:rPr>
              <a:t>vials</a:t>
            </a:r>
            <a:r>
              <a:rPr lang="en-US" sz="2800" b="1" i="1" dirty="0">
                <a:latin typeface="Arial" panose="020B0604020202020204" pitchFamily="34" charset="0"/>
                <a:cs typeface="Arial" panose="020B0604020202020204" pitchFamily="34" charset="0"/>
              </a:rPr>
              <a:t> [bowls] full of the wrath of God, who lives for ever and ever.</a:t>
            </a:r>
          </a:p>
        </p:txBody>
      </p:sp>
    </p:spTree>
    <p:extLst>
      <p:ext uri="{BB962C8B-B14F-4D97-AF65-F5344CB8AC3E}">
        <p14:creationId xmlns:p14="http://schemas.microsoft.com/office/powerpoint/2010/main" val="392646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5817</TotalTime>
  <Words>825</Words>
  <Application>Microsoft Office PowerPoint</Application>
  <PresentationFormat>Widescreen</PresentationFormat>
  <Paragraphs>91</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Rounded MT Bold</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1328</cp:revision>
  <dcterms:created xsi:type="dcterms:W3CDTF">2017-05-11T18:36:00Z</dcterms:created>
  <dcterms:modified xsi:type="dcterms:W3CDTF">2024-04-22T12:59:44Z</dcterms:modified>
</cp:coreProperties>
</file>